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</p:sldIdLst>
  <p:sldSz cx="9144000" cy="5143500" type="screen16x9"/>
  <p:notesSz cx="6858000" cy="9144000"/>
  <p:embeddedFontLst>
    <p:embeddedFont>
      <p:font typeface="Lao UI" panose="020B0502040204020203" pitchFamily="34" charset="0"/>
      <p:regular r:id="rId12"/>
      <p:bold r:id="rId13"/>
    </p:embeddedFont>
    <p:embeddedFont>
      <p:font typeface="Lexend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668" y="5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874af6f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874af6f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74af6f150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74af6f150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74af6f150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74af6f150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74af6f150_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74af6f150_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74af6f150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74af6f150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74af6f150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74af6f150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49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74af6f15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74af6f15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microsoft.com/office/2007/relationships/hdphoto" Target="../media/hdphoto2.wdp"/><Relationship Id="rId5" Type="http://schemas.openxmlformats.org/officeDocument/2006/relationships/image" Target="../media/image18.jp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microsoft.com/office/2007/relationships/hdphoto" Target="../media/hdphoto2.wdp"/><Relationship Id="rId5" Type="http://schemas.openxmlformats.org/officeDocument/2006/relationships/image" Target="../media/image18.jp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65300" cy="49528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 rot="-1725040">
            <a:off x="-23515" y="87760"/>
            <a:ext cx="1653433" cy="58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 b="1">
                <a:solidFill>
                  <a:schemeClr val="accent5"/>
                </a:solidFill>
              </a:rPr>
              <a:t>MARIA</a:t>
            </a:r>
            <a:endParaRPr sz="2600"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65300" cy="49528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 rot="-1725040">
            <a:off x="-23515" y="87760"/>
            <a:ext cx="1653433" cy="58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 b="1">
                <a:solidFill>
                  <a:schemeClr val="accent5"/>
                </a:solidFill>
              </a:rPr>
              <a:t>MARIA</a:t>
            </a:r>
            <a:endParaRPr sz="2600" b="1">
              <a:solidFill>
                <a:schemeClr val="accent5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050" y="685575"/>
            <a:ext cx="3973900" cy="39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153450" y="1152425"/>
            <a:ext cx="20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581325" y="805075"/>
            <a:ext cx="1708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b="1"/>
              <a:t>We have to save energy!</a:t>
            </a:r>
            <a:endParaRPr sz="1900" b="1"/>
          </a:p>
        </p:txBody>
      </p:sp>
      <p:sp>
        <p:nvSpPr>
          <p:cNvPr id="65" name="Google Shape;65;p14"/>
          <p:cNvSpPr txBox="1"/>
          <p:nvPr/>
        </p:nvSpPr>
        <p:spPr>
          <a:xfrm rot="-1817">
            <a:off x="5384902" y="1062"/>
            <a:ext cx="3973801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 b="1">
                <a:solidFill>
                  <a:schemeClr val="accent5"/>
                </a:solidFill>
              </a:rPr>
              <a:t>BUILDING OPERATOR</a:t>
            </a:r>
            <a:endParaRPr sz="2600" b="1">
              <a:solidFill>
                <a:schemeClr val="accent5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7800" y="463425"/>
            <a:ext cx="1459298" cy="145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t="12428" b="13988"/>
          <a:stretch/>
        </p:blipFill>
        <p:spPr>
          <a:xfrm>
            <a:off x="8025028" y="685563"/>
            <a:ext cx="598444" cy="5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7">
            <a:alphaModFix/>
          </a:blip>
          <a:srcRect b="38826"/>
          <a:stretch/>
        </p:blipFill>
        <p:spPr>
          <a:xfrm>
            <a:off x="6387300" y="1997050"/>
            <a:ext cx="2819050" cy="31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92700" y="625475"/>
            <a:ext cx="1904925" cy="160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144214">
            <a:off x="-14851" y="697969"/>
            <a:ext cx="1733003" cy="146151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6741075" y="1162650"/>
            <a:ext cx="24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/>
          <p:nvPr/>
        </p:nvSpPr>
        <p:spPr>
          <a:xfrm rot="-1456995">
            <a:off x="-106584" y="955010"/>
            <a:ext cx="1708458" cy="49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/>
              <a:t>I’m freezing!</a:t>
            </a:r>
            <a:endParaRPr sz="2000" b="1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9900" y="3182625"/>
            <a:ext cx="2052900" cy="20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865300" y="3685850"/>
            <a:ext cx="87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dk1"/>
                </a:solidFill>
              </a:rPr>
              <a:t>18°C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425" y="3784175"/>
            <a:ext cx="718615" cy="5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29475" y="975750"/>
            <a:ext cx="718615" cy="5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50" y="1916225"/>
            <a:ext cx="718615" cy="5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05" y="758466"/>
            <a:ext cx="4387400" cy="41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17125" y="160550"/>
            <a:ext cx="830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/>
              <a:t>Reduction of the room temperature by 1°C 	   </a:t>
            </a:r>
            <a:r>
              <a:rPr lang="de" sz="2000" b="1">
                <a:solidFill>
                  <a:schemeClr val="dk1"/>
                </a:solidFill>
              </a:rPr>
              <a:t>≈ </a:t>
            </a:r>
            <a:r>
              <a:rPr lang="de" sz="2000" b="1"/>
              <a:t>6% energy saving</a:t>
            </a:r>
            <a:endParaRPr sz="2000" b="1"/>
          </a:p>
        </p:txBody>
      </p:sp>
      <p:cxnSp>
        <p:nvCxnSpPr>
          <p:cNvPr id="84" name="Google Shape;84;p15"/>
          <p:cNvCxnSpPr/>
          <p:nvPr/>
        </p:nvCxnSpPr>
        <p:spPr>
          <a:xfrm>
            <a:off x="5487950" y="401900"/>
            <a:ext cx="403800" cy="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85;p15"/>
          <p:cNvSpPr txBox="1"/>
          <p:nvPr/>
        </p:nvSpPr>
        <p:spPr>
          <a:xfrm>
            <a:off x="4874400" y="1158350"/>
            <a:ext cx="3883500" cy="31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/>
              <a:t>Example: 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/>
              <a:t>     STATION BERLIN Halle 5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/>
              <a:t>     2000 m</a:t>
            </a:r>
            <a:r>
              <a:rPr lang="de" sz="2000" b="1" baseline="30000" dirty="0"/>
              <a:t>2</a:t>
            </a:r>
            <a:endParaRPr sz="2000" b="1" baseline="30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dk1"/>
                </a:solidFill>
              </a:rPr>
              <a:t>     Yearly savings of about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000" b="1" dirty="0">
                <a:solidFill>
                  <a:schemeClr val="dk1"/>
                </a:solidFill>
              </a:rPr>
              <a:t>   	5000 €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dk1"/>
                </a:solidFill>
              </a:rPr>
              <a:t>	5000 kg CO</a:t>
            </a:r>
            <a:r>
              <a:rPr lang="de" sz="2000" b="1" baseline="-25000" dirty="0">
                <a:solidFill>
                  <a:schemeClr val="dk1"/>
                </a:solidFill>
              </a:rPr>
              <a:t>2</a:t>
            </a:r>
            <a:endParaRPr sz="2000" b="1" baseline="-25000" dirty="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95" y="833994"/>
            <a:ext cx="1667200" cy="111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/>
          <p:nvPr/>
        </p:nvCxnSpPr>
        <p:spPr>
          <a:xfrm>
            <a:off x="5395152" y="3693150"/>
            <a:ext cx="403800" cy="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88;p15"/>
          <p:cNvCxnSpPr/>
          <p:nvPr/>
        </p:nvCxnSpPr>
        <p:spPr>
          <a:xfrm>
            <a:off x="5387060" y="3964175"/>
            <a:ext cx="403800" cy="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/>
        </p:nvSpPr>
        <p:spPr>
          <a:xfrm>
            <a:off x="2513275" y="160550"/>
            <a:ext cx="3957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 b="1" dirty="0"/>
              <a:t>Hue-Heat Hypothesis</a:t>
            </a:r>
            <a:endParaRPr sz="2600" b="1" dirty="0"/>
          </a:p>
        </p:txBody>
      </p:sp>
      <p:sp>
        <p:nvSpPr>
          <p:cNvPr id="94" name="Google Shape;94;p16"/>
          <p:cNvSpPr txBox="1"/>
          <p:nvPr/>
        </p:nvSpPr>
        <p:spPr>
          <a:xfrm>
            <a:off x="319375" y="4589400"/>
            <a:ext cx="849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C. A. Bennett and P. Rey, Hum Factors 14, 149 (1972); F. Albers et al., Int. j. light. res. technol. 47, 483 (2015); Y. Tsushima et al., PLoS One, 15, 0236321 (2020); G. Chinazzo et al. Hum Factors 63, 474 (2021).</a:t>
            </a:r>
            <a:endParaRPr sz="12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27" y="808824"/>
            <a:ext cx="2003649" cy="187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576" y="2682211"/>
            <a:ext cx="2003951" cy="187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480" y="2778441"/>
            <a:ext cx="520093" cy="173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400" y="991174"/>
            <a:ext cx="582776" cy="173475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2529500" y="1440100"/>
            <a:ext cx="58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 b="1"/>
              <a:t>+</a:t>
            </a:r>
            <a:endParaRPr sz="5000" b="1"/>
          </a:p>
        </p:txBody>
      </p:sp>
      <p:sp>
        <p:nvSpPr>
          <p:cNvPr id="100" name="Google Shape;100;p16"/>
          <p:cNvSpPr txBox="1"/>
          <p:nvPr/>
        </p:nvSpPr>
        <p:spPr>
          <a:xfrm>
            <a:off x="2529500" y="3192700"/>
            <a:ext cx="58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 b="1"/>
              <a:t>+</a:t>
            </a:r>
            <a:endParaRPr sz="5000" b="1"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7">
            <a:alphaModFix/>
          </a:blip>
          <a:srcRect l="37372" t="8011" r="-2971" b="2479"/>
          <a:stretch/>
        </p:blipFill>
        <p:spPr>
          <a:xfrm>
            <a:off x="6015375" y="1274150"/>
            <a:ext cx="2239401" cy="233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/>
          <p:nvPr/>
        </p:nvCxnSpPr>
        <p:spPr>
          <a:xfrm>
            <a:off x="5090125" y="1726050"/>
            <a:ext cx="715800" cy="357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/>
          <p:nvPr/>
        </p:nvCxnSpPr>
        <p:spPr>
          <a:xfrm rot="10800000" flipH="1">
            <a:off x="5181175" y="3499400"/>
            <a:ext cx="715800" cy="357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486405" flipH="1">
            <a:off x="7292849" y="65644"/>
            <a:ext cx="1733003" cy="146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7661425" y="221900"/>
            <a:ext cx="1408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/>
              <a:t>Feels good!</a:t>
            </a:r>
            <a:endParaRPr sz="20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1987950" y="1725075"/>
            <a:ext cx="5625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200" b="1">
                <a:solidFill>
                  <a:srgbClr val="FFCC00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de" sz="6200" b="1">
                <a:solidFill>
                  <a:srgbClr val="FF9999"/>
                </a:solidFill>
                <a:latin typeface="Lexend"/>
                <a:ea typeface="Lexend"/>
                <a:cs typeface="Lexend"/>
                <a:sym typeface="Lexend"/>
              </a:rPr>
              <a:t>h</a:t>
            </a:r>
            <a:r>
              <a:rPr lang="de" sz="6200" b="1">
                <a:solidFill>
                  <a:srgbClr val="CC99FF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de" sz="6200" b="1">
                <a:solidFill>
                  <a:srgbClr val="99CCFF"/>
                </a:solidFill>
                <a:latin typeface="Lexend"/>
                <a:ea typeface="Lexend"/>
                <a:cs typeface="Lexend"/>
                <a:sym typeface="Lexend"/>
              </a:rPr>
              <a:t>o</a:t>
            </a:r>
            <a:r>
              <a:rPr lang="de" sz="6200" b="1">
                <a:solidFill>
                  <a:srgbClr val="00FFFF"/>
                </a:solidFill>
                <a:latin typeface="Lexend"/>
                <a:ea typeface="Lexend"/>
                <a:cs typeface="Lexend"/>
                <a:sym typeface="Lexend"/>
              </a:rPr>
              <a:t>m</a:t>
            </a:r>
            <a:r>
              <a:rPr lang="de" sz="6200" b="1">
                <a:latin typeface="Lexend"/>
                <a:ea typeface="Lexend"/>
                <a:cs typeface="Lexend"/>
                <a:sym typeface="Lexend"/>
              </a:rPr>
              <a:t>ERGY</a:t>
            </a:r>
            <a:endParaRPr sz="6200" b="1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10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2701975" y="2023000"/>
            <a:ext cx="588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116" name="Google Shape;116;p18"/>
          <p:cNvSpPr txBox="1"/>
          <p:nvPr/>
        </p:nvSpPr>
        <p:spPr>
          <a:xfrm>
            <a:off x="2057750" y="4772300"/>
            <a:ext cx="58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386740" y="79382"/>
            <a:ext cx="118012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 dirty="0"/>
              <a:t>Potential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 dirty="0"/>
              <a:t>partners</a:t>
            </a:r>
            <a:endParaRPr sz="1200" b="1" dirty="0"/>
          </a:p>
        </p:txBody>
      </p:sp>
      <p:pic>
        <p:nvPicPr>
          <p:cNvPr id="118" name="Google Shape;118;p1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03" y="1435059"/>
            <a:ext cx="1136253" cy="26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59" y="2771978"/>
            <a:ext cx="1380140" cy="49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00" y="2113444"/>
            <a:ext cx="1180122" cy="31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072" y="3537699"/>
            <a:ext cx="1263625" cy="369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7C7D531-A439-4FFE-9142-A5BE1324D680}"/>
              </a:ext>
            </a:extLst>
          </p:cNvPr>
          <p:cNvGrpSpPr/>
          <p:nvPr/>
        </p:nvGrpSpPr>
        <p:grpSpPr>
          <a:xfrm>
            <a:off x="2099898" y="66474"/>
            <a:ext cx="6973427" cy="4956726"/>
            <a:chOff x="1581583" y="0"/>
            <a:chExt cx="10721107" cy="68580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5DBC2EE-F9ED-4246-A143-A9CE1231B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1583" y="0"/>
              <a:ext cx="7179714" cy="6858000"/>
            </a:xfrm>
            <a:prstGeom prst="rect">
              <a:avLst/>
            </a:prstGeom>
          </p:spPr>
        </p:pic>
        <p:pic>
          <p:nvPicPr>
            <p:cNvPr id="30" name="Picture 4" descr="Bosch | Produkte | Brandmeldesysteme - EN54">
              <a:extLst>
                <a:ext uri="{FF2B5EF4-FFF2-40B4-BE49-F238E27FC236}">
                  <a16:creationId xmlns:a16="http://schemas.microsoft.com/office/drawing/2014/main" id="{839001B5-0379-4394-8CE7-4A4089100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203" y="460946"/>
              <a:ext cx="1666875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Bosch | Produkte | Brandmeldesysteme - EN54">
              <a:extLst>
                <a:ext uri="{FF2B5EF4-FFF2-40B4-BE49-F238E27FC236}">
                  <a16:creationId xmlns:a16="http://schemas.microsoft.com/office/drawing/2014/main" id="{F1C2E3DF-309A-4290-9769-9E3F35309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822" y="2112517"/>
              <a:ext cx="1183818" cy="845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Bosch | Produkte | Brandmeldesysteme - EN54">
              <a:extLst>
                <a:ext uri="{FF2B5EF4-FFF2-40B4-BE49-F238E27FC236}">
                  <a16:creationId xmlns:a16="http://schemas.microsoft.com/office/drawing/2014/main" id="{18FA51C9-9987-4D29-A691-DC62167C7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3082" y="3328866"/>
              <a:ext cx="799448" cy="57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Smart bulbs | Philips Hue">
              <a:extLst>
                <a:ext uri="{FF2B5EF4-FFF2-40B4-BE49-F238E27FC236}">
                  <a16:creationId xmlns:a16="http://schemas.microsoft.com/office/drawing/2014/main" id="{65851F10-EF46-400B-A74C-19F4C7D31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719264" y="1765208"/>
              <a:ext cx="1183818" cy="1183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Smart bulbs | Philips Hue">
              <a:extLst>
                <a:ext uri="{FF2B5EF4-FFF2-40B4-BE49-F238E27FC236}">
                  <a16:creationId xmlns:a16="http://schemas.microsoft.com/office/drawing/2014/main" id="{16576CF7-D91A-4287-9F6C-79D64E32C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90163" y="3429000"/>
              <a:ext cx="628531" cy="62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Smart bulbs | Philips Hue">
              <a:extLst>
                <a:ext uri="{FF2B5EF4-FFF2-40B4-BE49-F238E27FC236}">
                  <a16:creationId xmlns:a16="http://schemas.microsoft.com/office/drawing/2014/main" id="{8AA6C2EE-DF03-4E04-A028-9F7F84CC2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34397" y="2760539"/>
              <a:ext cx="756815" cy="75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Data Center 101: Why Are White Server Racks Suddenly Popular?">
              <a:extLst>
                <a:ext uri="{FF2B5EF4-FFF2-40B4-BE49-F238E27FC236}">
                  <a16:creationId xmlns:a16="http://schemas.microsoft.com/office/drawing/2014/main" id="{7F3E5578-6573-4958-B0E6-D30813C14A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0"/>
            <a:stretch/>
          </p:blipFill>
          <p:spPr bwMode="auto">
            <a:xfrm flipH="1">
              <a:off x="8755993" y="3701206"/>
              <a:ext cx="3069375" cy="21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402698-D36D-4D3D-9C7B-B5EE702E5E5A}"/>
                </a:ext>
              </a:extLst>
            </p:cNvPr>
            <p:cNvSpPr txBox="1"/>
            <p:nvPr/>
          </p:nvSpPr>
          <p:spPr>
            <a:xfrm flipH="1">
              <a:off x="9233316" y="5789811"/>
              <a:ext cx="3069374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FFCC00"/>
                  </a:solidFill>
                  <a:latin typeface="Lao UI" panose="020B0502040204020203" pitchFamily="34" charset="0"/>
                  <a:cs typeface="Lao UI" panose="020B0502040204020203" pitchFamily="34" charset="0"/>
                </a:rPr>
                <a:t>C</a:t>
              </a:r>
              <a:r>
                <a:rPr lang="en-US" sz="2400" b="1" dirty="0" err="1">
                  <a:solidFill>
                    <a:srgbClr val="FF9999"/>
                  </a:solidFill>
                  <a:latin typeface="Lao UI" panose="020B0502040204020203" pitchFamily="34" charset="0"/>
                  <a:cs typeface="Lao UI" panose="020B0502040204020203" pitchFamily="34" charset="0"/>
                </a:rPr>
                <a:t>h</a:t>
              </a:r>
              <a:r>
                <a:rPr lang="en-US" sz="2400" b="1" dirty="0" err="1">
                  <a:solidFill>
                    <a:srgbClr val="CC99FF"/>
                  </a:solidFill>
                  <a:latin typeface="Lao UI" panose="020B0502040204020203" pitchFamily="34" charset="0"/>
                  <a:cs typeface="Lao UI" panose="020B0502040204020203" pitchFamily="34" charset="0"/>
                </a:rPr>
                <a:t>r</a:t>
              </a:r>
              <a:r>
                <a:rPr lang="en-US" sz="2400" b="1" dirty="0" err="1">
                  <a:solidFill>
                    <a:srgbClr val="99CCFF"/>
                  </a:solidFill>
                  <a:latin typeface="Lao UI" panose="020B0502040204020203" pitchFamily="34" charset="0"/>
                  <a:cs typeface="Lao UI" panose="020B0502040204020203" pitchFamily="34" charset="0"/>
                </a:rPr>
                <a:t>o</a:t>
              </a:r>
              <a:r>
                <a:rPr lang="en-US" sz="2400" b="1" dirty="0" err="1">
                  <a:solidFill>
                    <a:srgbClr val="00FFFF"/>
                  </a:solidFill>
                  <a:latin typeface="Lao UI" panose="020B0502040204020203" pitchFamily="34" charset="0"/>
                  <a:cs typeface="Lao UI" panose="020B0502040204020203" pitchFamily="34" charset="0"/>
                </a:rPr>
                <a:t>m</a:t>
              </a:r>
              <a:r>
                <a:rPr lang="en-US" sz="2400" b="1" dirty="0" err="1">
                  <a:latin typeface="Lao UI" panose="020B0502040204020203" pitchFamily="34" charset="0"/>
                  <a:cs typeface="Lao UI" panose="020B0502040204020203" pitchFamily="34" charset="0"/>
                </a:rPr>
                <a:t>ERGY</a:t>
              </a:r>
              <a:endParaRPr lang="en-US" sz="2400" b="1" dirty="0"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2AFDBE-D2DF-4BC0-A8A4-7FB9244D0BC3}"/>
                </a:ext>
              </a:extLst>
            </p:cNvPr>
            <p:cNvSpPr/>
            <p:nvPr/>
          </p:nvSpPr>
          <p:spPr>
            <a:xfrm>
              <a:off x="3607756" y="6143711"/>
              <a:ext cx="1183818" cy="571034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5C060D3-C56B-4B8E-BB25-8229A1F3D8ED}"/>
                </a:ext>
              </a:extLst>
            </p:cNvPr>
            <p:cNvSpPr/>
            <p:nvPr/>
          </p:nvSpPr>
          <p:spPr>
            <a:xfrm>
              <a:off x="4128292" y="5574455"/>
              <a:ext cx="799447" cy="411624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50D165-EADC-419F-931B-654BCCA8CDE2}"/>
                </a:ext>
              </a:extLst>
            </p:cNvPr>
            <p:cNvSpPr/>
            <p:nvPr/>
          </p:nvSpPr>
          <p:spPr>
            <a:xfrm>
              <a:off x="4613252" y="5313664"/>
              <a:ext cx="309054" cy="132246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26" descr="Azure Deutschland - ab 2017 verfügbar - Digitalbusiness Cloud Magazin">
              <a:extLst>
                <a:ext uri="{FF2B5EF4-FFF2-40B4-BE49-F238E27FC236}">
                  <a16:creationId xmlns:a16="http://schemas.microsoft.com/office/drawing/2014/main" id="{6F69C7A7-B7DA-4013-8265-873198DB1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124" y="1691897"/>
              <a:ext cx="2152585" cy="1232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8271F132-7C5B-409D-98CD-6C45DD6A1B8F}"/>
                </a:ext>
              </a:extLst>
            </p:cNvPr>
            <p:cNvCxnSpPr>
              <a:cxnSpLocks/>
            </p:cNvCxnSpPr>
            <p:nvPr/>
          </p:nvCxnSpPr>
          <p:spPr>
            <a:xfrm>
              <a:off x="7097618" y="619695"/>
              <a:ext cx="3566160" cy="873125"/>
            </a:xfrm>
            <a:prstGeom prst="bentConnector3">
              <a:avLst>
                <a:gd name="adj1" fmla="val 100258"/>
              </a:avLst>
            </a:prstGeom>
            <a:ln w="571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DC1FF99-29CA-4616-82BD-421B45600C0A}"/>
                </a:ext>
              </a:extLst>
            </p:cNvPr>
            <p:cNvCxnSpPr/>
            <p:nvPr/>
          </p:nvCxnSpPr>
          <p:spPr>
            <a:xfrm>
              <a:off x="10663778" y="3138947"/>
              <a:ext cx="0" cy="760953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FAF01871-5EBF-4019-849A-AD79B7DA09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00248" y="1893539"/>
              <a:ext cx="4816472" cy="2966981"/>
            </a:xfrm>
            <a:prstGeom prst="bentConnector3">
              <a:avLst>
                <a:gd name="adj1" fmla="val 50000"/>
              </a:avLst>
            </a:prstGeom>
            <a:ln w="571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2701975" y="2023000"/>
            <a:ext cx="588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116" name="Google Shape;116;p18"/>
          <p:cNvSpPr txBox="1"/>
          <p:nvPr/>
        </p:nvSpPr>
        <p:spPr>
          <a:xfrm>
            <a:off x="2057750" y="4772300"/>
            <a:ext cx="58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386740" y="79382"/>
            <a:ext cx="118012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 dirty="0"/>
              <a:t>Potential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 dirty="0"/>
              <a:t>partners</a:t>
            </a:r>
            <a:endParaRPr sz="1200" b="1" dirty="0"/>
          </a:p>
        </p:txBody>
      </p:sp>
      <p:pic>
        <p:nvPicPr>
          <p:cNvPr id="118" name="Google Shape;118;p1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03" y="1435059"/>
            <a:ext cx="1136253" cy="26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59" y="2771978"/>
            <a:ext cx="1380140" cy="49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00" y="2113444"/>
            <a:ext cx="1180122" cy="31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072" y="3537699"/>
            <a:ext cx="1263625" cy="369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7C7D531-A439-4FFE-9142-A5BE1324D680}"/>
              </a:ext>
            </a:extLst>
          </p:cNvPr>
          <p:cNvGrpSpPr/>
          <p:nvPr/>
        </p:nvGrpSpPr>
        <p:grpSpPr>
          <a:xfrm>
            <a:off x="2099898" y="66474"/>
            <a:ext cx="6973427" cy="4956726"/>
            <a:chOff x="1581583" y="0"/>
            <a:chExt cx="10721107" cy="68580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5DBC2EE-F9ED-4246-A143-A9CE1231B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1583" y="0"/>
              <a:ext cx="7179714" cy="6858000"/>
            </a:xfrm>
            <a:prstGeom prst="rect">
              <a:avLst/>
            </a:prstGeom>
          </p:spPr>
        </p:pic>
        <p:pic>
          <p:nvPicPr>
            <p:cNvPr id="30" name="Picture 4" descr="Bosch | Produkte | Brandmeldesysteme - EN54">
              <a:extLst>
                <a:ext uri="{FF2B5EF4-FFF2-40B4-BE49-F238E27FC236}">
                  <a16:creationId xmlns:a16="http://schemas.microsoft.com/office/drawing/2014/main" id="{839001B5-0379-4394-8CE7-4A4089100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203" y="460946"/>
              <a:ext cx="1666875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Bosch | Produkte | Brandmeldesysteme - EN54">
              <a:extLst>
                <a:ext uri="{FF2B5EF4-FFF2-40B4-BE49-F238E27FC236}">
                  <a16:creationId xmlns:a16="http://schemas.microsoft.com/office/drawing/2014/main" id="{F1C2E3DF-309A-4290-9769-9E3F35309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822" y="2112517"/>
              <a:ext cx="1183818" cy="845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Bosch | Produkte | Brandmeldesysteme - EN54">
              <a:extLst>
                <a:ext uri="{FF2B5EF4-FFF2-40B4-BE49-F238E27FC236}">
                  <a16:creationId xmlns:a16="http://schemas.microsoft.com/office/drawing/2014/main" id="{18FA51C9-9987-4D29-A691-DC62167C7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3082" y="3328866"/>
              <a:ext cx="799448" cy="57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Smart bulbs | Philips Hue">
              <a:extLst>
                <a:ext uri="{FF2B5EF4-FFF2-40B4-BE49-F238E27FC236}">
                  <a16:creationId xmlns:a16="http://schemas.microsoft.com/office/drawing/2014/main" id="{65851F10-EF46-400B-A74C-19F4C7D31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719264" y="1765208"/>
              <a:ext cx="1183818" cy="1183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Smart bulbs | Philips Hue">
              <a:extLst>
                <a:ext uri="{FF2B5EF4-FFF2-40B4-BE49-F238E27FC236}">
                  <a16:creationId xmlns:a16="http://schemas.microsoft.com/office/drawing/2014/main" id="{16576CF7-D91A-4287-9F6C-79D64E32C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90163" y="3429000"/>
              <a:ext cx="628531" cy="62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Smart bulbs | Philips Hue">
              <a:extLst>
                <a:ext uri="{FF2B5EF4-FFF2-40B4-BE49-F238E27FC236}">
                  <a16:creationId xmlns:a16="http://schemas.microsoft.com/office/drawing/2014/main" id="{8AA6C2EE-DF03-4E04-A028-9F7F84CC2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34397" y="2760539"/>
              <a:ext cx="756815" cy="75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Data Center 101: Why Are White Server Racks Suddenly Popular?">
              <a:extLst>
                <a:ext uri="{FF2B5EF4-FFF2-40B4-BE49-F238E27FC236}">
                  <a16:creationId xmlns:a16="http://schemas.microsoft.com/office/drawing/2014/main" id="{7F3E5578-6573-4958-B0E6-D30813C14A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0"/>
            <a:stretch/>
          </p:blipFill>
          <p:spPr bwMode="auto">
            <a:xfrm flipH="1">
              <a:off x="8755993" y="3701206"/>
              <a:ext cx="3069375" cy="21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402698-D36D-4D3D-9C7B-B5EE702E5E5A}"/>
                </a:ext>
              </a:extLst>
            </p:cNvPr>
            <p:cNvSpPr txBox="1"/>
            <p:nvPr/>
          </p:nvSpPr>
          <p:spPr>
            <a:xfrm flipH="1">
              <a:off x="9233316" y="5789811"/>
              <a:ext cx="3069374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FFCC00"/>
                  </a:solidFill>
                  <a:latin typeface="Lao UI" panose="020B0502040204020203" pitchFamily="34" charset="0"/>
                  <a:cs typeface="Lao UI" panose="020B0502040204020203" pitchFamily="34" charset="0"/>
                </a:rPr>
                <a:t>C</a:t>
              </a:r>
              <a:r>
                <a:rPr lang="en-US" sz="2400" b="1" dirty="0" err="1">
                  <a:solidFill>
                    <a:srgbClr val="FF9999"/>
                  </a:solidFill>
                  <a:latin typeface="Lao UI" panose="020B0502040204020203" pitchFamily="34" charset="0"/>
                  <a:cs typeface="Lao UI" panose="020B0502040204020203" pitchFamily="34" charset="0"/>
                </a:rPr>
                <a:t>h</a:t>
              </a:r>
              <a:r>
                <a:rPr lang="en-US" sz="2400" b="1" dirty="0" err="1">
                  <a:solidFill>
                    <a:srgbClr val="CC99FF"/>
                  </a:solidFill>
                  <a:latin typeface="Lao UI" panose="020B0502040204020203" pitchFamily="34" charset="0"/>
                  <a:cs typeface="Lao UI" panose="020B0502040204020203" pitchFamily="34" charset="0"/>
                </a:rPr>
                <a:t>r</a:t>
              </a:r>
              <a:r>
                <a:rPr lang="en-US" sz="2400" b="1" dirty="0" err="1">
                  <a:solidFill>
                    <a:srgbClr val="99CCFF"/>
                  </a:solidFill>
                  <a:latin typeface="Lao UI" panose="020B0502040204020203" pitchFamily="34" charset="0"/>
                  <a:cs typeface="Lao UI" panose="020B0502040204020203" pitchFamily="34" charset="0"/>
                </a:rPr>
                <a:t>o</a:t>
              </a:r>
              <a:r>
                <a:rPr lang="en-US" sz="2400" b="1" dirty="0" err="1">
                  <a:solidFill>
                    <a:srgbClr val="00FFFF"/>
                  </a:solidFill>
                  <a:latin typeface="Lao UI" panose="020B0502040204020203" pitchFamily="34" charset="0"/>
                  <a:cs typeface="Lao UI" panose="020B0502040204020203" pitchFamily="34" charset="0"/>
                </a:rPr>
                <a:t>m</a:t>
              </a:r>
              <a:r>
                <a:rPr lang="en-US" sz="2400" b="1" dirty="0" err="1">
                  <a:latin typeface="Lao UI" panose="020B0502040204020203" pitchFamily="34" charset="0"/>
                  <a:cs typeface="Lao UI" panose="020B0502040204020203" pitchFamily="34" charset="0"/>
                </a:rPr>
                <a:t>ERGY</a:t>
              </a:r>
              <a:endParaRPr lang="en-US" sz="2400" b="1" dirty="0"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2AFDBE-D2DF-4BC0-A8A4-7FB9244D0BC3}"/>
                </a:ext>
              </a:extLst>
            </p:cNvPr>
            <p:cNvSpPr/>
            <p:nvPr/>
          </p:nvSpPr>
          <p:spPr>
            <a:xfrm>
              <a:off x="3607756" y="6143711"/>
              <a:ext cx="1183818" cy="571034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5C060D3-C56B-4B8E-BB25-8229A1F3D8ED}"/>
                </a:ext>
              </a:extLst>
            </p:cNvPr>
            <p:cNvSpPr/>
            <p:nvPr/>
          </p:nvSpPr>
          <p:spPr>
            <a:xfrm>
              <a:off x="4128292" y="5574455"/>
              <a:ext cx="799447" cy="411624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50D165-EADC-419F-931B-654BCCA8CDE2}"/>
                </a:ext>
              </a:extLst>
            </p:cNvPr>
            <p:cNvSpPr/>
            <p:nvPr/>
          </p:nvSpPr>
          <p:spPr>
            <a:xfrm>
              <a:off x="4613252" y="5313664"/>
              <a:ext cx="309054" cy="132246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26" descr="Azure Deutschland - ab 2017 verfügbar - Digitalbusiness Cloud Magazin">
              <a:extLst>
                <a:ext uri="{FF2B5EF4-FFF2-40B4-BE49-F238E27FC236}">
                  <a16:creationId xmlns:a16="http://schemas.microsoft.com/office/drawing/2014/main" id="{6F69C7A7-B7DA-4013-8265-873198DB1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124" y="1691897"/>
              <a:ext cx="2152585" cy="1232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8271F132-7C5B-409D-98CD-6C45DD6A1B8F}"/>
                </a:ext>
              </a:extLst>
            </p:cNvPr>
            <p:cNvCxnSpPr>
              <a:cxnSpLocks/>
            </p:cNvCxnSpPr>
            <p:nvPr/>
          </p:nvCxnSpPr>
          <p:spPr>
            <a:xfrm>
              <a:off x="7097618" y="619695"/>
              <a:ext cx="3566160" cy="873125"/>
            </a:xfrm>
            <a:prstGeom prst="bentConnector3">
              <a:avLst>
                <a:gd name="adj1" fmla="val 100258"/>
              </a:avLst>
            </a:prstGeom>
            <a:ln w="571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DC1FF99-29CA-4616-82BD-421B45600C0A}"/>
                </a:ext>
              </a:extLst>
            </p:cNvPr>
            <p:cNvCxnSpPr/>
            <p:nvPr/>
          </p:nvCxnSpPr>
          <p:spPr>
            <a:xfrm>
              <a:off x="10663778" y="3138947"/>
              <a:ext cx="0" cy="760953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FAF01871-5EBF-4019-849A-AD79B7DA09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00248" y="1893539"/>
              <a:ext cx="4816472" cy="2966981"/>
            </a:xfrm>
            <a:prstGeom prst="bentConnector3">
              <a:avLst>
                <a:gd name="adj1" fmla="val 50000"/>
              </a:avLst>
            </a:prstGeom>
            <a:ln w="571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BD7231A-A076-4CDB-8F08-393B938CC52D}"/>
              </a:ext>
            </a:extLst>
          </p:cNvPr>
          <p:cNvSpPr/>
          <p:nvPr/>
        </p:nvSpPr>
        <p:spPr>
          <a:xfrm>
            <a:off x="-292100" y="-609600"/>
            <a:ext cx="9906000" cy="60071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122;p18"/>
          <p:cNvSpPr txBox="1"/>
          <p:nvPr/>
        </p:nvSpPr>
        <p:spPr>
          <a:xfrm>
            <a:off x="271396" y="1893541"/>
            <a:ext cx="8668215" cy="923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 dirty="0"/>
              <a:t>Cost-efficient &amp; simple upgrade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29835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65300" cy="495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 rot="-1725040">
            <a:off x="-23515" y="87760"/>
            <a:ext cx="1653433" cy="58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 b="1">
                <a:solidFill>
                  <a:schemeClr val="accent5"/>
                </a:solidFill>
              </a:rPr>
              <a:t>MARIA</a:t>
            </a:r>
            <a:endParaRPr sz="2600" b="1">
              <a:solidFill>
                <a:schemeClr val="accent5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375" y="912725"/>
            <a:ext cx="265198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4119625" y="1196725"/>
            <a:ext cx="2826950" cy="28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4207100" y="2133050"/>
            <a:ext cx="2652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/>
              <a:t>Great</a:t>
            </a:r>
            <a:endParaRPr sz="2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/>
              <a:t>solution!</a:t>
            </a:r>
            <a:endParaRPr sz="2500" b="1"/>
          </a:p>
        </p:txBody>
      </p:sp>
      <p:sp>
        <p:nvSpPr>
          <p:cNvPr id="132" name="Google Shape;132;p19"/>
          <p:cNvSpPr txBox="1"/>
          <p:nvPr/>
        </p:nvSpPr>
        <p:spPr>
          <a:xfrm rot="-1817">
            <a:off x="5384902" y="1062"/>
            <a:ext cx="3973801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 b="1">
                <a:solidFill>
                  <a:schemeClr val="accent5"/>
                </a:solidFill>
              </a:rPr>
              <a:t>BUILDING OPERATOR</a:t>
            </a:r>
            <a:endParaRPr sz="2600" b="1">
              <a:solidFill>
                <a:schemeClr val="accent5"/>
              </a:solidFill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7850" y="3284900"/>
            <a:ext cx="2052900" cy="20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3599450" y="3788125"/>
            <a:ext cx="87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dk1"/>
                </a:solidFill>
              </a:rPr>
              <a:t>18°C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6543" y="-95350"/>
            <a:ext cx="51183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On-screen Show (16:9)</PresentationFormat>
  <Paragraphs>36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Lexend</vt:lpstr>
      <vt:lpstr>Lao UI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Hoff, Anna (A.H.)</cp:lastModifiedBy>
  <cp:revision>6</cp:revision>
  <dcterms:modified xsi:type="dcterms:W3CDTF">2022-11-09T13:22:07Z</dcterms:modified>
</cp:coreProperties>
</file>